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8" r:id="rId4"/>
    <p:sldId id="259" r:id="rId5"/>
    <p:sldId id="260" r:id="rId6"/>
    <p:sldId id="261" r:id="rId7"/>
    <p:sldId id="285" r:id="rId8"/>
    <p:sldId id="286" r:id="rId9"/>
    <p:sldId id="263" r:id="rId10"/>
    <p:sldId id="265" r:id="rId11"/>
    <p:sldId id="266" r:id="rId12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9" r:id="rId39"/>
    <p:sldId id="320" r:id="rId40"/>
    <p:sldId id="321" r:id="rId41"/>
    <p:sldId id="322" r:id="rId42"/>
    <p:sldId id="279" r:id="rId43"/>
    <p:sldId id="280" r:id="rId44"/>
  </p:sldIdLst>
  <p:sldSz cx="12192000" cy="6858000"/>
  <p:notesSz cx="6858000" cy="9144000"/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856"/>
    <a:srgbClr val="12B19F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6" y="192"/>
      </p:cViewPr>
      <p:guideLst>
        <p:guide orient="horz" pos="2160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gs" Target="tags/tag63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tags" Target="../tags/tag7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tags" Target="../tags/tag9.xml"/><Relationship Id="rId2" Type="http://schemas.openxmlformats.org/officeDocument/2006/relationships/image" Target="../media/image22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tags" Target="../tags/tag19.xml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tags" Target="../tags/tag21.xml"/><Relationship Id="rId3" Type="http://schemas.openxmlformats.org/officeDocument/2006/relationships/image" Target="../media/image27.png"/><Relationship Id="rId2" Type="http://schemas.openxmlformats.org/officeDocument/2006/relationships/tags" Target="../tags/tag20.xml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4" Type="http://schemas.openxmlformats.org/officeDocument/2006/relationships/image" Target="../media/image29.png"/><Relationship Id="rId3" Type="http://schemas.openxmlformats.org/officeDocument/2006/relationships/tags" Target="../tags/tag23.xml"/><Relationship Id="rId2" Type="http://schemas.openxmlformats.org/officeDocument/2006/relationships/image" Target="../media/image4.png"/><Relationship Id="rId1" Type="http://schemas.openxmlformats.org/officeDocument/2006/relationships/tags" Target="../tags/tag2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6" Type="http://schemas.openxmlformats.org/officeDocument/2006/relationships/tags" Target="../tags/tag28.xml"/><Relationship Id="rId5" Type="http://schemas.openxmlformats.org/officeDocument/2006/relationships/image" Target="../media/image30.png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image" Target="../media/image4.png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image" Target="../media/image4.png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4.png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image" Target="../media/image4.png"/><Relationship Id="rId1" Type="http://schemas.openxmlformats.org/officeDocument/2006/relationships/tags" Target="../tags/tag3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6" Type="http://schemas.openxmlformats.org/officeDocument/2006/relationships/tags" Target="../tags/tag41.xml"/><Relationship Id="rId5" Type="http://schemas.openxmlformats.org/officeDocument/2006/relationships/image" Target="../media/image35.png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image" Target="../media/image4.png"/><Relationship Id="rId1" Type="http://schemas.openxmlformats.org/officeDocument/2006/relationships/tags" Target="../tags/tag3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6" Type="http://schemas.openxmlformats.org/officeDocument/2006/relationships/tags" Target="../tags/tag45.xml"/><Relationship Id="rId5" Type="http://schemas.openxmlformats.org/officeDocument/2006/relationships/image" Target="../media/image37.png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image" Target="../media/image4.png"/><Relationship Id="rId1" Type="http://schemas.openxmlformats.org/officeDocument/2006/relationships/tags" Target="../tags/tag46.xm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image" Target="../media/image4.png"/><Relationship Id="rId1" Type="http://schemas.openxmlformats.org/officeDocument/2006/relationships/tags" Target="../tags/tag49.xml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4.png"/><Relationship Id="rId1" Type="http://schemas.openxmlformats.org/officeDocument/2006/relationships/tags" Target="../tags/tag5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6" Type="http://schemas.openxmlformats.org/officeDocument/2006/relationships/tags" Target="../tags/tag58.xml"/><Relationship Id="rId5" Type="http://schemas.openxmlformats.org/officeDocument/2006/relationships/image" Target="../media/image42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image" Target="../media/image4.png"/><Relationship Id="rId1" Type="http://schemas.openxmlformats.org/officeDocument/2006/relationships/tags" Target="../tags/tag55.xml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image" Target="../media/image4.png"/><Relationship Id="rId1" Type="http://schemas.openxmlformats.org/officeDocument/2006/relationships/tags" Target="../tags/tag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2" Type="http://schemas.openxmlformats.org/officeDocument/2006/relationships/tags" Target="../tags/tag62.xml"/><Relationship Id="rId1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1567542"/>
            <a:ext cx="12186839" cy="2998349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482">
            <a:off x="-89596" y="1149931"/>
            <a:ext cx="5417116" cy="48600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35" y="171805"/>
            <a:ext cx="2873569" cy="17128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99310" y="2487795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智慧树网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在线共享课程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45240" y="3257236"/>
            <a:ext cx="468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选课校 </a:t>
            </a:r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教师端讲解</a:t>
            </a:r>
            <a:endParaRPr lang="zh-CN" altLang="en-US" sz="28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67" y="5290458"/>
            <a:ext cx="1015250" cy="105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99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99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02-1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学生导学课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443865" y="1162685"/>
            <a:ext cx="10300970" cy="4984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学生导学可参考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学生端操作手册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进行讲解。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介绍智慧树账号登录方式。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督促学生及时登录智慧树平台参与课程学习，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学生务必在课程学习截止时间前加入课程学习才会有考试资格，运行学习截止后将无法再加入课程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（注：智慧树课程非随学随考，考试时间会根据选课老师要求提前设置，学生的在线学习，章节测试，见面课学习需在考试开放前完成，考试开放后将不再记录进度计入成绩。）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讲解平台使用注意事项。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讲解成绩评定，考核标准。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建立课程交流群。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D:\智慧树新logo 素材总\总png\马克思熊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919970" y="3552768"/>
            <a:ext cx="2272030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在线学习管理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4015" y="1618277"/>
            <a:ext cx="7650235" cy="3584038"/>
          </a:xfrm>
          <a:prstGeom prst="rect">
            <a:avLst/>
          </a:prstGeom>
        </p:spPr>
      </p:pic>
      <p:sp>
        <p:nvSpPr>
          <p:cNvPr id="8" name="文本框 4"/>
          <p:cNvSpPr txBox="1"/>
          <p:nvPr/>
        </p:nvSpPr>
        <p:spPr>
          <a:xfrm>
            <a:off x="464597" y="1229102"/>
            <a:ext cx="3646209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老师可通过教师端 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”栏目对学生的学习行为进行监督管理，对于进度落后的学生可通过该栏目的“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督促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 按钮发送督促信息，学生会在W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端、A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端站内信收到相应学习督促通知。同时，老师点击具体学生姓名还可以直接查看学生的具体学习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情况。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78635" y="2823099"/>
            <a:ext cx="1502561" cy="23880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170457" y="2823099"/>
            <a:ext cx="642545" cy="23880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617085" y="3181985"/>
            <a:ext cx="1674495" cy="2006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02-3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作业查看批阅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579081" y="1326362"/>
            <a:ext cx="3409354" cy="4663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”栏目可查看本课程所有章节测试的完成情况。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如设置有主观题的课程可通过“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批阅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”按钮进行在线批阅。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试卷详情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即可观看本章节测试具体题目。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8435" y="1662916"/>
            <a:ext cx="7543863" cy="35321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176159" y="2352583"/>
            <a:ext cx="491624" cy="30058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787136" y="2352583"/>
            <a:ext cx="491624" cy="30058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4643120" y="2635250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6179820" y="2635250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643120" y="4719320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179820" y="3677285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643120" y="3677285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6179820" y="4719320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02-4 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问答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0791" y="1326362"/>
            <a:ext cx="315849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可通过“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”栏目参与互动。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我的班级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”即可进入本班级所讨论的论题。老师可在这里与本班的同学进行互动交流，发表论题，让同学们参与讨论。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9995" y="1573991"/>
            <a:ext cx="7931214" cy="416178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043057" y="3151173"/>
            <a:ext cx="893580" cy="7638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02-5 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474047" y="1226137"/>
            <a:ext cx="315849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可通过“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”进入本课程的见面课管理。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考勤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”即可进入本次见面课。如设置了统一组织见面课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的类型，可放大右上角二维码进行学生考勤签到，在“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小铅笔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”处进行现场得分编辑，亦可批量给分。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2537" y="1437243"/>
            <a:ext cx="7998084" cy="41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9291" y="0"/>
            <a:ext cx="7222709" cy="6858000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43992" y="2846214"/>
            <a:ext cx="5436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一、期末考核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二、成绩管理与导出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7999" y="1541414"/>
            <a:ext cx="3771422" cy="3775172"/>
            <a:chOff x="7223615" y="2244633"/>
            <a:chExt cx="3771422" cy="3775172"/>
          </a:xfrm>
        </p:grpSpPr>
        <p:sp>
          <p:nvSpPr>
            <p:cNvPr id="20" name="Freeform 66"/>
            <p:cNvSpPr>
              <a:spLocks noEditPoints="1"/>
            </p:cNvSpPr>
            <p:nvPr/>
          </p:nvSpPr>
          <p:spPr bwMode="auto">
            <a:xfrm flipH="1">
              <a:off x="7223615" y="2244633"/>
              <a:ext cx="3771421" cy="3775172"/>
            </a:xfrm>
            <a:custGeom>
              <a:avLst/>
              <a:gdLst/>
              <a:ahLst/>
              <a:cxnLst>
                <a:cxn ang="0">
                  <a:pos x="277" y="553"/>
                </a:cxn>
                <a:cxn ang="0">
                  <a:pos x="0" y="277"/>
                </a:cxn>
                <a:cxn ang="0">
                  <a:pos x="277" y="0"/>
                </a:cxn>
                <a:cxn ang="0">
                  <a:pos x="553" y="277"/>
                </a:cxn>
                <a:cxn ang="0">
                  <a:pos x="277" y="553"/>
                </a:cxn>
                <a:cxn ang="0">
                  <a:pos x="277" y="30"/>
                </a:cxn>
                <a:cxn ang="0">
                  <a:pos x="30" y="277"/>
                </a:cxn>
                <a:cxn ang="0">
                  <a:pos x="277" y="523"/>
                </a:cxn>
                <a:cxn ang="0">
                  <a:pos x="524" y="277"/>
                </a:cxn>
                <a:cxn ang="0">
                  <a:pos x="277" y="30"/>
                </a:cxn>
              </a:cxnLst>
              <a:rect l="0" t="0" r="r" b="b"/>
              <a:pathLst>
                <a:path w="553" h="553">
                  <a:moveTo>
                    <a:pt x="277" y="553"/>
                  </a:moveTo>
                  <a:cubicBezTo>
                    <a:pt x="124" y="553"/>
                    <a:pt x="0" y="429"/>
                    <a:pt x="0" y="277"/>
                  </a:cubicBezTo>
                  <a:cubicBezTo>
                    <a:pt x="0" y="124"/>
                    <a:pt x="124" y="0"/>
                    <a:pt x="277" y="0"/>
                  </a:cubicBezTo>
                  <a:cubicBezTo>
                    <a:pt x="429" y="0"/>
                    <a:pt x="553" y="124"/>
                    <a:pt x="553" y="277"/>
                  </a:cubicBezTo>
                  <a:cubicBezTo>
                    <a:pt x="553" y="429"/>
                    <a:pt x="429" y="553"/>
                    <a:pt x="277" y="553"/>
                  </a:cubicBezTo>
                  <a:close/>
                  <a:moveTo>
                    <a:pt x="277" y="30"/>
                  </a:moveTo>
                  <a:cubicBezTo>
                    <a:pt x="141" y="30"/>
                    <a:pt x="30" y="141"/>
                    <a:pt x="30" y="277"/>
                  </a:cubicBezTo>
                  <a:cubicBezTo>
                    <a:pt x="30" y="413"/>
                    <a:pt x="141" y="523"/>
                    <a:pt x="277" y="523"/>
                  </a:cubicBezTo>
                  <a:cubicBezTo>
                    <a:pt x="413" y="523"/>
                    <a:pt x="524" y="413"/>
                    <a:pt x="524" y="277"/>
                  </a:cubicBezTo>
                  <a:cubicBezTo>
                    <a:pt x="524" y="141"/>
                    <a:pt x="413" y="30"/>
                    <a:pt x="277" y="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1" name="Freeform 67"/>
            <p:cNvSpPr/>
            <p:nvPr/>
          </p:nvSpPr>
          <p:spPr bwMode="auto">
            <a:xfrm flipH="1">
              <a:off x="9105577" y="2244633"/>
              <a:ext cx="1889460" cy="1889460"/>
            </a:xfrm>
            <a:custGeom>
              <a:avLst/>
              <a:gdLst/>
              <a:ahLst/>
              <a:cxnLst>
                <a:cxn ang="0">
                  <a:pos x="30" y="277"/>
                </a:cxn>
                <a:cxn ang="0">
                  <a:pos x="0" y="277"/>
                </a:cxn>
                <a:cxn ang="0">
                  <a:pos x="277" y="0"/>
                </a:cxn>
                <a:cxn ang="0">
                  <a:pos x="277" y="30"/>
                </a:cxn>
                <a:cxn ang="0">
                  <a:pos x="30" y="277"/>
                </a:cxn>
              </a:cxnLst>
              <a:rect l="0" t="0" r="r" b="b"/>
              <a:pathLst>
                <a:path w="277" h="277">
                  <a:moveTo>
                    <a:pt x="30" y="277"/>
                  </a:moveTo>
                  <a:cubicBezTo>
                    <a:pt x="0" y="277"/>
                    <a:pt x="0" y="277"/>
                    <a:pt x="0" y="277"/>
                  </a:cubicBezTo>
                  <a:cubicBezTo>
                    <a:pt x="0" y="124"/>
                    <a:pt x="124" y="0"/>
                    <a:pt x="277" y="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141" y="30"/>
                    <a:pt x="30" y="141"/>
                    <a:pt x="30" y="277"/>
                  </a:cubicBez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25" name="Freeform 68"/>
            <p:cNvSpPr>
              <a:spLocks noEditPoints="1"/>
            </p:cNvSpPr>
            <p:nvPr/>
          </p:nvSpPr>
          <p:spPr bwMode="auto">
            <a:xfrm flipH="1">
              <a:off x="7579762" y="2604530"/>
              <a:ext cx="3055377" cy="3059125"/>
            </a:xfrm>
            <a:custGeom>
              <a:avLst/>
              <a:gdLst/>
              <a:ahLst/>
              <a:cxnLst>
                <a:cxn ang="0">
                  <a:pos x="224" y="448"/>
                </a:cxn>
                <a:cxn ang="0">
                  <a:pos x="0" y="224"/>
                </a:cxn>
                <a:cxn ang="0">
                  <a:pos x="224" y="0"/>
                </a:cxn>
                <a:cxn ang="0">
                  <a:pos x="448" y="224"/>
                </a:cxn>
                <a:cxn ang="0">
                  <a:pos x="224" y="448"/>
                </a:cxn>
                <a:cxn ang="0">
                  <a:pos x="224" y="29"/>
                </a:cxn>
                <a:cxn ang="0">
                  <a:pos x="29" y="224"/>
                </a:cxn>
                <a:cxn ang="0">
                  <a:pos x="224" y="418"/>
                </a:cxn>
                <a:cxn ang="0">
                  <a:pos x="418" y="224"/>
                </a:cxn>
                <a:cxn ang="0">
                  <a:pos x="224" y="29"/>
                </a:cxn>
              </a:cxnLst>
              <a:rect l="0" t="0" r="r" b="b"/>
              <a:pathLst>
                <a:path w="448" h="448">
                  <a:moveTo>
                    <a:pt x="224" y="448"/>
                  </a:moveTo>
                  <a:cubicBezTo>
                    <a:pt x="100" y="448"/>
                    <a:pt x="0" y="347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7" y="0"/>
                    <a:pt x="448" y="100"/>
                    <a:pt x="448" y="224"/>
                  </a:cubicBezTo>
                  <a:cubicBezTo>
                    <a:pt x="448" y="347"/>
                    <a:pt x="347" y="448"/>
                    <a:pt x="224" y="448"/>
                  </a:cubicBezTo>
                  <a:close/>
                  <a:moveTo>
                    <a:pt x="224" y="29"/>
                  </a:moveTo>
                  <a:cubicBezTo>
                    <a:pt x="116" y="29"/>
                    <a:pt x="29" y="116"/>
                    <a:pt x="29" y="224"/>
                  </a:cubicBezTo>
                  <a:cubicBezTo>
                    <a:pt x="29" y="331"/>
                    <a:pt x="116" y="418"/>
                    <a:pt x="224" y="418"/>
                  </a:cubicBezTo>
                  <a:cubicBezTo>
                    <a:pt x="331" y="418"/>
                    <a:pt x="418" y="331"/>
                    <a:pt x="418" y="224"/>
                  </a:cubicBezTo>
                  <a:cubicBezTo>
                    <a:pt x="418" y="116"/>
                    <a:pt x="331" y="29"/>
                    <a:pt x="224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6" name="Freeform 69"/>
            <p:cNvSpPr/>
            <p:nvPr/>
          </p:nvSpPr>
          <p:spPr bwMode="auto">
            <a:xfrm flipH="1">
              <a:off x="9105576" y="2604530"/>
              <a:ext cx="1529563" cy="3059125"/>
            </a:xfrm>
            <a:custGeom>
              <a:avLst/>
              <a:gdLst/>
              <a:ahLst/>
              <a:cxnLst>
                <a:cxn ang="0">
                  <a:pos x="224" y="448"/>
                </a:cxn>
                <a:cxn ang="0">
                  <a:pos x="0" y="224"/>
                </a:cxn>
                <a:cxn ang="0">
                  <a:pos x="224" y="0"/>
                </a:cxn>
                <a:cxn ang="0">
                  <a:pos x="224" y="29"/>
                </a:cxn>
                <a:cxn ang="0">
                  <a:pos x="29" y="224"/>
                </a:cxn>
                <a:cxn ang="0">
                  <a:pos x="224" y="418"/>
                </a:cxn>
                <a:cxn ang="0">
                  <a:pos x="224" y="448"/>
                </a:cxn>
              </a:cxnLst>
              <a:rect l="0" t="0" r="r" b="b"/>
              <a:pathLst>
                <a:path w="224" h="448">
                  <a:moveTo>
                    <a:pt x="224" y="448"/>
                  </a:moveTo>
                  <a:cubicBezTo>
                    <a:pt x="100" y="448"/>
                    <a:pt x="0" y="347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224" y="29"/>
                    <a:pt x="224" y="29"/>
                    <a:pt x="224" y="29"/>
                  </a:cubicBezTo>
                  <a:cubicBezTo>
                    <a:pt x="116" y="29"/>
                    <a:pt x="29" y="116"/>
                    <a:pt x="29" y="224"/>
                  </a:cubicBezTo>
                  <a:cubicBezTo>
                    <a:pt x="29" y="331"/>
                    <a:pt x="116" y="418"/>
                    <a:pt x="224" y="418"/>
                  </a:cubicBezTo>
                  <a:lnTo>
                    <a:pt x="224" y="448"/>
                  </a:ln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7" name="Freeform 70"/>
            <p:cNvSpPr>
              <a:spLocks noEditPoints="1"/>
            </p:cNvSpPr>
            <p:nvPr/>
          </p:nvSpPr>
          <p:spPr bwMode="auto">
            <a:xfrm flipH="1">
              <a:off x="7939661" y="2960678"/>
              <a:ext cx="2339331" cy="2343081"/>
            </a:xfrm>
            <a:custGeom>
              <a:avLst/>
              <a:gdLst/>
              <a:ahLst/>
              <a:cxnLst>
                <a:cxn ang="0">
                  <a:pos x="172" y="343"/>
                </a:cxn>
                <a:cxn ang="0">
                  <a:pos x="0" y="172"/>
                </a:cxn>
                <a:cxn ang="0">
                  <a:pos x="172" y="0"/>
                </a:cxn>
                <a:cxn ang="0">
                  <a:pos x="343" y="172"/>
                </a:cxn>
                <a:cxn ang="0">
                  <a:pos x="172" y="343"/>
                </a:cxn>
                <a:cxn ang="0">
                  <a:pos x="172" y="29"/>
                </a:cxn>
                <a:cxn ang="0">
                  <a:pos x="30" y="172"/>
                </a:cxn>
                <a:cxn ang="0">
                  <a:pos x="172" y="314"/>
                </a:cxn>
                <a:cxn ang="0">
                  <a:pos x="314" y="172"/>
                </a:cxn>
                <a:cxn ang="0">
                  <a:pos x="172" y="29"/>
                </a:cxn>
              </a:cxnLst>
              <a:rect l="0" t="0" r="r" b="b"/>
              <a:pathLst>
                <a:path w="343" h="343">
                  <a:moveTo>
                    <a:pt x="172" y="343"/>
                  </a:moveTo>
                  <a:cubicBezTo>
                    <a:pt x="77" y="343"/>
                    <a:pt x="0" y="266"/>
                    <a:pt x="0" y="172"/>
                  </a:cubicBezTo>
                  <a:cubicBezTo>
                    <a:pt x="0" y="77"/>
                    <a:pt x="77" y="0"/>
                    <a:pt x="172" y="0"/>
                  </a:cubicBezTo>
                  <a:cubicBezTo>
                    <a:pt x="266" y="0"/>
                    <a:pt x="343" y="77"/>
                    <a:pt x="343" y="172"/>
                  </a:cubicBezTo>
                  <a:cubicBezTo>
                    <a:pt x="343" y="266"/>
                    <a:pt x="266" y="343"/>
                    <a:pt x="172" y="343"/>
                  </a:cubicBezTo>
                  <a:close/>
                  <a:moveTo>
                    <a:pt x="172" y="29"/>
                  </a:moveTo>
                  <a:cubicBezTo>
                    <a:pt x="93" y="29"/>
                    <a:pt x="30" y="93"/>
                    <a:pt x="30" y="172"/>
                  </a:cubicBezTo>
                  <a:cubicBezTo>
                    <a:pt x="30" y="250"/>
                    <a:pt x="93" y="314"/>
                    <a:pt x="172" y="314"/>
                  </a:cubicBezTo>
                  <a:cubicBezTo>
                    <a:pt x="250" y="314"/>
                    <a:pt x="314" y="250"/>
                    <a:pt x="314" y="172"/>
                  </a:cubicBezTo>
                  <a:cubicBezTo>
                    <a:pt x="314" y="93"/>
                    <a:pt x="250" y="29"/>
                    <a:pt x="172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8" name="Freeform 71"/>
            <p:cNvSpPr/>
            <p:nvPr/>
          </p:nvSpPr>
          <p:spPr bwMode="auto">
            <a:xfrm flipH="1">
              <a:off x="7939661" y="2960678"/>
              <a:ext cx="2339331" cy="2343081"/>
            </a:xfrm>
            <a:custGeom>
              <a:avLst/>
              <a:gdLst/>
              <a:ahLst/>
              <a:cxnLst>
                <a:cxn ang="0">
                  <a:pos x="172" y="343"/>
                </a:cxn>
                <a:cxn ang="0">
                  <a:pos x="0" y="172"/>
                </a:cxn>
                <a:cxn ang="0">
                  <a:pos x="172" y="0"/>
                </a:cxn>
                <a:cxn ang="0">
                  <a:pos x="172" y="29"/>
                </a:cxn>
                <a:cxn ang="0">
                  <a:pos x="30" y="172"/>
                </a:cxn>
                <a:cxn ang="0">
                  <a:pos x="172" y="314"/>
                </a:cxn>
                <a:cxn ang="0">
                  <a:pos x="314" y="172"/>
                </a:cxn>
                <a:cxn ang="0">
                  <a:pos x="343" y="172"/>
                </a:cxn>
                <a:cxn ang="0">
                  <a:pos x="172" y="343"/>
                </a:cxn>
              </a:cxnLst>
              <a:rect l="0" t="0" r="r" b="b"/>
              <a:pathLst>
                <a:path w="343" h="343">
                  <a:moveTo>
                    <a:pt x="172" y="343"/>
                  </a:moveTo>
                  <a:cubicBezTo>
                    <a:pt x="77" y="343"/>
                    <a:pt x="0" y="266"/>
                    <a:pt x="0" y="172"/>
                  </a:cubicBezTo>
                  <a:cubicBezTo>
                    <a:pt x="0" y="77"/>
                    <a:pt x="77" y="0"/>
                    <a:pt x="172" y="0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93" y="29"/>
                    <a:pt x="30" y="93"/>
                    <a:pt x="30" y="172"/>
                  </a:cubicBezTo>
                  <a:cubicBezTo>
                    <a:pt x="30" y="250"/>
                    <a:pt x="93" y="314"/>
                    <a:pt x="172" y="314"/>
                  </a:cubicBezTo>
                  <a:cubicBezTo>
                    <a:pt x="250" y="314"/>
                    <a:pt x="314" y="250"/>
                    <a:pt x="314" y="172"/>
                  </a:cubicBezTo>
                  <a:cubicBezTo>
                    <a:pt x="343" y="172"/>
                    <a:pt x="343" y="172"/>
                    <a:pt x="343" y="172"/>
                  </a:cubicBezTo>
                  <a:cubicBezTo>
                    <a:pt x="343" y="266"/>
                    <a:pt x="266" y="343"/>
                    <a:pt x="172" y="343"/>
                  </a:cubicBez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9" name="Freeform 72"/>
            <p:cNvSpPr>
              <a:spLocks noEditPoints="1"/>
            </p:cNvSpPr>
            <p:nvPr/>
          </p:nvSpPr>
          <p:spPr bwMode="auto">
            <a:xfrm flipH="1">
              <a:off x="8295808" y="3316827"/>
              <a:ext cx="1627035" cy="1630785"/>
            </a:xfrm>
            <a:custGeom>
              <a:avLst/>
              <a:gdLst/>
              <a:ahLst/>
              <a:cxnLst>
                <a:cxn ang="0">
                  <a:pos x="120" y="239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239" y="120"/>
                </a:cxn>
                <a:cxn ang="0">
                  <a:pos x="120" y="239"/>
                </a:cxn>
                <a:cxn ang="0">
                  <a:pos x="120" y="30"/>
                </a:cxn>
                <a:cxn ang="0">
                  <a:pos x="30" y="120"/>
                </a:cxn>
                <a:cxn ang="0">
                  <a:pos x="120" y="209"/>
                </a:cxn>
                <a:cxn ang="0">
                  <a:pos x="210" y="120"/>
                </a:cxn>
                <a:cxn ang="0">
                  <a:pos x="120" y="30"/>
                </a:cxn>
              </a:cxnLst>
              <a:rect l="0" t="0" r="r" b="b"/>
              <a:pathLst>
                <a:path w="239" h="239">
                  <a:moveTo>
                    <a:pt x="120" y="239"/>
                  </a:moveTo>
                  <a:cubicBezTo>
                    <a:pt x="54" y="239"/>
                    <a:pt x="0" y="185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39" y="54"/>
                    <a:pt x="239" y="120"/>
                  </a:cubicBezTo>
                  <a:cubicBezTo>
                    <a:pt x="239" y="185"/>
                    <a:pt x="186" y="239"/>
                    <a:pt x="120" y="239"/>
                  </a:cubicBezTo>
                  <a:close/>
                  <a:moveTo>
                    <a:pt x="120" y="30"/>
                  </a:moveTo>
                  <a:cubicBezTo>
                    <a:pt x="70" y="30"/>
                    <a:pt x="30" y="70"/>
                    <a:pt x="30" y="120"/>
                  </a:cubicBezTo>
                  <a:cubicBezTo>
                    <a:pt x="30" y="169"/>
                    <a:pt x="70" y="209"/>
                    <a:pt x="120" y="209"/>
                  </a:cubicBezTo>
                  <a:cubicBezTo>
                    <a:pt x="169" y="209"/>
                    <a:pt x="210" y="169"/>
                    <a:pt x="210" y="120"/>
                  </a:cubicBezTo>
                  <a:cubicBezTo>
                    <a:pt x="210" y="70"/>
                    <a:pt x="169" y="30"/>
                    <a:pt x="120" y="30"/>
                  </a:cubicBez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5299766" y="161327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考核与成绩管理 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4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期末考核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3883" y="1229729"/>
            <a:ext cx="3919674" cy="5252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智慧树课程期末考试需在规定时间段内完成，按照老师提供的自定义时间段运行，自定义考试时间可根据学校选课老师要求进行适当调整，考试未开始前需至少提前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个工作日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告知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修改。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”栏目，下拉至最后即为考试试卷。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如课程有主观题，需要老师点击“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批阅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”在线批改。若为客观题，则系统会自动阅卷。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8847" y="1739180"/>
            <a:ext cx="7278300" cy="380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圆角矩形 13"/>
          <p:cNvSpPr/>
          <p:nvPr/>
        </p:nvSpPr>
        <p:spPr>
          <a:xfrm>
            <a:off x="5125720" y="2454910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5125720" y="3677285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6578600" y="3595370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578600" y="2454910"/>
            <a:ext cx="882015" cy="208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成绩管理与导出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621437" y="1720840"/>
            <a:ext cx="2588217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通过”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成绩管理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”栏目，点击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成绩规则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可查看该课程成绩比例。点击“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”可查看每个学生的详细得分。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4498" y="2154055"/>
            <a:ext cx="7531265" cy="224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成绩管理与导出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559294" y="1162974"/>
            <a:ext cx="315849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”栏目，点击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小铅笔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可在成绩发布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前对学生总成绩进行编辑调整，并可通过“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导出表格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”按钮，导出课程最终成绩表。如果有主观题，需要先手动发布成绩后再导出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表格。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20795" y="1625600"/>
            <a:ext cx="7101205" cy="29521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7222709" cy="6858000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65622" y="2794008"/>
            <a:ext cx="6215309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教师版二维码下载与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76" y="1529115"/>
            <a:ext cx="3291951" cy="3494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396200" y="3266479"/>
            <a:ext cx="647700" cy="81081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KSO_GN3"/>
          <p:cNvSpPr txBox="1">
            <a:spLocks noChangeArrowheads="1"/>
          </p:cNvSpPr>
          <p:nvPr/>
        </p:nvSpPr>
        <p:spPr bwMode="auto">
          <a:xfrm>
            <a:off x="1637375" y="3266478"/>
            <a:ext cx="954088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03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2396200" y="2408037"/>
            <a:ext cx="647700" cy="80962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KSO_GN2"/>
          <p:cNvSpPr txBox="1">
            <a:spLocks noChangeArrowheads="1"/>
          </p:cNvSpPr>
          <p:nvPr/>
        </p:nvSpPr>
        <p:spPr bwMode="auto">
          <a:xfrm>
            <a:off x="1637375" y="2408037"/>
            <a:ext cx="954088" cy="6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02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2396200" y="1548406"/>
            <a:ext cx="647700" cy="81081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1637375" y="1548406"/>
            <a:ext cx="954088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01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396200" y="4126110"/>
            <a:ext cx="647700" cy="80962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SO_GN3"/>
          <p:cNvSpPr txBox="1">
            <a:spLocks noChangeArrowheads="1"/>
          </p:cNvSpPr>
          <p:nvPr/>
        </p:nvSpPr>
        <p:spPr bwMode="auto">
          <a:xfrm>
            <a:off x="1637375" y="4126711"/>
            <a:ext cx="954088" cy="6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04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 flipH="1">
            <a:off x="3220594" y="1577784"/>
            <a:ext cx="228548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rgbClr val="3C4856"/>
                </a:solidFill>
                <a:latin typeface="+mj-ea"/>
                <a:ea typeface="+mj-ea"/>
              </a:rPr>
              <a:t>登录认证</a:t>
            </a:r>
            <a:endParaRPr lang="zh-CN" altLang="en-US" sz="3200" dirty="0">
              <a:solidFill>
                <a:srgbClr val="3C4856"/>
              </a:solidFill>
              <a:latin typeface="+mj-ea"/>
              <a:ea typeface="+mj-ea"/>
            </a:endParaRPr>
          </a:p>
        </p:txBody>
      </p:sp>
      <p:sp>
        <p:nvSpPr>
          <p:cNvPr id="20" name="文本框 2"/>
          <p:cNvSpPr txBox="1">
            <a:spLocks noChangeArrowheads="1"/>
          </p:cNvSpPr>
          <p:nvPr/>
        </p:nvSpPr>
        <p:spPr bwMode="auto">
          <a:xfrm flipH="1">
            <a:off x="3220594" y="2461526"/>
            <a:ext cx="395302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rgbClr val="3C4856"/>
                </a:solidFill>
                <a:latin typeface="+mj-ea"/>
                <a:ea typeface="+mj-ea"/>
              </a:rPr>
              <a:t>平台操作与课程运行</a:t>
            </a:r>
            <a:endParaRPr lang="zh-CN" altLang="en-US" sz="3200" dirty="0">
              <a:solidFill>
                <a:srgbClr val="3C4856"/>
              </a:solidFill>
              <a:latin typeface="+mj-ea"/>
              <a:ea typeface="+mj-ea"/>
            </a:endParaRPr>
          </a:p>
        </p:txBody>
      </p:sp>
      <p:sp>
        <p:nvSpPr>
          <p:cNvPr id="21" name="文本框 2"/>
          <p:cNvSpPr txBox="1">
            <a:spLocks noChangeArrowheads="1"/>
          </p:cNvSpPr>
          <p:nvPr/>
        </p:nvSpPr>
        <p:spPr bwMode="auto">
          <a:xfrm flipH="1">
            <a:off x="3220594" y="3289047"/>
            <a:ext cx="329613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rgbClr val="3C4856"/>
                </a:solidFill>
                <a:latin typeface="+mj-ea"/>
                <a:ea typeface="+mj-ea"/>
              </a:rPr>
              <a:t>考核与成绩管理</a:t>
            </a:r>
            <a:endParaRPr lang="zh-CN" altLang="en-US" sz="3200" dirty="0">
              <a:solidFill>
                <a:srgbClr val="3C4856"/>
              </a:solidFill>
              <a:latin typeface="+mj-ea"/>
              <a:ea typeface="+mj-ea"/>
            </a:endParaRPr>
          </a:p>
        </p:txBody>
      </p:sp>
      <p:sp>
        <p:nvSpPr>
          <p:cNvPr id="23" name="文本框 2"/>
          <p:cNvSpPr txBox="1">
            <a:spLocks noChangeArrowheads="1"/>
          </p:cNvSpPr>
          <p:nvPr/>
        </p:nvSpPr>
        <p:spPr bwMode="auto">
          <a:xfrm flipH="1">
            <a:off x="3263383" y="4209275"/>
            <a:ext cx="572475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rgbClr val="3C4856"/>
                </a:solidFill>
                <a:latin typeface="+mj-ea"/>
                <a:ea typeface="+mj-ea"/>
              </a:rPr>
              <a:t>知到-教师版APP下载与使用</a:t>
            </a:r>
            <a:endParaRPr lang="zh-CN" altLang="en-US" sz="3200" dirty="0">
              <a:solidFill>
                <a:srgbClr val="3C4856"/>
              </a:solidFill>
              <a:latin typeface="+mj-ea"/>
              <a:ea typeface="+mj-ea"/>
            </a:endParaRPr>
          </a:p>
        </p:txBody>
      </p:sp>
      <p:cxnSp>
        <p:nvCxnSpPr>
          <p:cNvPr id="2" name="直接连接符 1"/>
          <p:cNvCxnSpPr/>
          <p:nvPr>
            <p:custDataLst>
              <p:tags r:id="rId2"/>
            </p:custDataLst>
          </p:nvPr>
        </p:nvCxnSpPr>
        <p:spPr>
          <a:xfrm flipH="1">
            <a:off x="2395565" y="4941450"/>
            <a:ext cx="647700" cy="80962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KSO_GN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36740" y="4942051"/>
            <a:ext cx="954088" cy="6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05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文本框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3262748" y="5024615"/>
            <a:ext cx="5724755" cy="5835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rgbClr val="3C4856"/>
                </a:solidFill>
                <a:latin typeface="+mj-ea"/>
                <a:ea typeface="+mj-ea"/>
              </a:rPr>
              <a:t>教师自助功能操作</a:t>
            </a:r>
            <a:endParaRPr lang="zh-CN" altLang="en-US" sz="3200" dirty="0">
              <a:solidFill>
                <a:srgbClr val="3C4856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2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2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2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2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2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42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2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19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19"/>
                            </p:stCondLst>
                            <p:childTnLst>
                              <p:par>
                                <p:cTn id="5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7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8230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教师版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643255" y="1595120"/>
            <a:ext cx="4022090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5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下载智慧树教师端APP后，进入登录页。</a:t>
            </a:r>
            <a:endParaRPr lang="zh-CN" altLang="en-US" sz="25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sz="25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5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25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25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5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密码（</a:t>
            </a:r>
            <a:r>
              <a:rPr lang="en-US" altLang="zh-CN" sz="25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Zhihuishu@教工号或手机号后6位（若小于等于6位，则为全部教工号/手机号后6位）</a:t>
            </a:r>
            <a:r>
              <a:rPr lang="zh-CN" altLang="en-US" sz="25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5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登录即可进入教师端界面。</a:t>
            </a:r>
            <a:endParaRPr lang="zh-CN" altLang="en-US" sz="25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0" y="1330960"/>
            <a:ext cx="3190875" cy="5009515"/>
          </a:xfrm>
          <a:prstGeom prst="rect">
            <a:avLst/>
          </a:prstGeom>
          <a:ln w="12700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975" y="1330960"/>
            <a:ext cx="2906395" cy="50095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8887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教师版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694122" y="1326362"/>
            <a:ext cx="3690143" cy="3928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en-US" altLang="zh-CN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中可查看目前学生的人数、学习进度、批阅主观题试卷、事务处理、见面课管理、问答参与、观看教程。</a:t>
            </a:r>
            <a:endParaRPr lang="zh-CN" altLang="en-US" sz="24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sz="24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所有数据均与W</a:t>
            </a:r>
            <a:r>
              <a:rPr lang="en-US" altLang="zh-CN" sz="2400" dirty="0" err="1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端同步。</a:t>
            </a:r>
            <a:endParaRPr lang="zh-CN" altLang="en-US" sz="24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822" y="1248144"/>
            <a:ext cx="3279898" cy="515235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84040" y="1270635"/>
            <a:ext cx="3131185" cy="510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8319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04-2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教师版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547610" y="1372143"/>
            <a:ext cx="3712369" cy="4008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“本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学期选课“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进去，可查询学生学习进度更具体的数据。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查看详情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可查看每位学生的学习进度情况，低于学习进度的可进行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督促。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0297" y="1324538"/>
            <a:ext cx="2756640" cy="5057845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0" y="1191549"/>
            <a:ext cx="3009900" cy="523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flipH="1">
            <a:off x="6096000" y="-22225"/>
            <a:ext cx="6182995" cy="6903720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grpSp>
        <p:nvGrpSpPr>
          <p:cNvPr id="2" name="组合 7"/>
          <p:cNvGrpSpPr/>
          <p:nvPr/>
        </p:nvGrpSpPr>
        <p:grpSpPr>
          <a:xfrm>
            <a:off x="5061334" y="2372273"/>
            <a:ext cx="2069332" cy="2069332"/>
            <a:chOff x="5022429" y="2372273"/>
            <a:chExt cx="2069332" cy="2069332"/>
          </a:xfrm>
        </p:grpSpPr>
        <p:sp>
          <p:nvSpPr>
            <p:cNvPr id="5" name="Oval 26"/>
            <p:cNvSpPr/>
            <p:nvPr/>
          </p:nvSpPr>
          <p:spPr bwMode="auto">
            <a:xfrm>
              <a:off x="5022429" y="2372273"/>
              <a:ext cx="2069332" cy="20693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lt1"/>
                </a:solidFill>
              </a:endParaRPr>
            </a:p>
          </p:txBody>
        </p:sp>
        <p:sp>
          <p:nvSpPr>
            <p:cNvPr id="6" name="Oval 15"/>
            <p:cNvSpPr/>
            <p:nvPr/>
          </p:nvSpPr>
          <p:spPr>
            <a:xfrm flipH="1">
              <a:off x="5131919" y="2480326"/>
              <a:ext cx="1870591" cy="18703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304800" dir="7200000" sx="92000" sy="9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841402" y="3028227"/>
            <a:ext cx="25294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 &amp; APP</a:t>
            </a:r>
            <a:r>
              <a:rPr lang="zh-CN" altLang="en-US" sz="26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en-US" altLang="zh-CN" sz="26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6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所包含功能</a:t>
            </a:r>
            <a:endParaRPr lang="en-US" altLang="zh-CN" sz="26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Straight Connector 54"/>
          <p:cNvCxnSpPr/>
          <p:nvPr/>
        </p:nvCxnSpPr>
        <p:spPr>
          <a:xfrm flipV="1">
            <a:off x="779763" y="976553"/>
            <a:ext cx="0" cy="5486400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3"/>
          <p:cNvSpPr txBox="1"/>
          <p:nvPr/>
        </p:nvSpPr>
        <p:spPr>
          <a:xfrm>
            <a:off x="1300490" y="864937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学习进度：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可查看及管理登录平台确认课程学生学习情况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1" name="TextBox 13"/>
          <p:cNvSpPr txBox="1"/>
          <p:nvPr/>
        </p:nvSpPr>
        <p:spPr>
          <a:xfrm>
            <a:off x="1300490" y="1559967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见面课：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混合式课程见面课管理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1300490" y="2276874"/>
            <a:ext cx="3697638" cy="9048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作业考试：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查看学生章测试及期末考试得分，可查看试卷详情并导出章测试成绩，进行主观题批阅</a:t>
            </a:r>
            <a:endParaRPr lang="en-US" altLang="zh-CN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1300490" y="3100106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问答</a:t>
            </a:r>
            <a: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参与本课程平台互动讨论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1300490" y="3818390"/>
            <a:ext cx="3697638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成绩管理：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查看成绩规则，期末考试结束之后在成绩调整期内可进行总分数调整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1300490" y="4606924"/>
            <a:ext cx="3697638" cy="6457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学籍管理：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查看所有已配课学生（包括未登录平台确认课程的学生），</a:t>
            </a:r>
            <a:r>
              <a:rPr lang="zh-CN" altLang="en-US" sz="1400" b="1" dirty="0">
                <a:solidFill>
                  <a:srgbClr val="C00000"/>
                </a:solidFill>
                <a:latin typeface="+mj-ea"/>
                <a:ea typeface="+mj-ea"/>
                <a:sym typeface="Arial" panose="020B0604020202020204" pitchFamily="34" charset="0"/>
              </a:rPr>
              <a:t>此功能仅</a:t>
            </a:r>
            <a:r>
              <a:rPr lang="en-US" altLang="zh-CN" sz="1400" b="1" dirty="0">
                <a:solidFill>
                  <a:srgbClr val="C00000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b="1" dirty="0">
                <a:solidFill>
                  <a:srgbClr val="C00000"/>
                </a:solidFill>
                <a:latin typeface="+mj-ea"/>
                <a:ea typeface="+mj-ea"/>
                <a:sym typeface="Arial" panose="020B0604020202020204" pitchFamily="34" charset="0"/>
              </a:rPr>
              <a:t>端</a:t>
            </a:r>
            <a:endParaRPr lang="en-US" sz="1400" b="1" dirty="0">
              <a:solidFill>
                <a:srgbClr val="C00000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9" name="TextBox 13"/>
          <p:cNvSpPr txBox="1"/>
          <p:nvPr/>
        </p:nvSpPr>
        <p:spPr>
          <a:xfrm>
            <a:off x="1314255" y="5442176"/>
            <a:ext cx="4354586" cy="6457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发布通知：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通过平台发布学习通知（在【消息</a:t>
            </a: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中心】可选择班级分班发布通知），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此功能仅</a:t>
            </a:r>
            <a:r>
              <a:rPr lang="en-US" altLang="zh-CN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端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1300490" y="6295800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学情分析：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本课程学生学习整体情况分析，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此功能仅</a:t>
            </a:r>
            <a:r>
              <a:rPr lang="en-US" altLang="zh-CN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端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7833426" y="864937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学习进度：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可查看及管理登录平台确认课程学生学习情况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7833426" y="1559967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见面课：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混合式课程见面课管理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7839496" y="2334779"/>
            <a:ext cx="3697638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批阅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查看学生章测试及期末考试得分，主观题批阅（建议使用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端批阅），</a:t>
            </a:r>
            <a:r>
              <a:rPr lang="zh-CN" altLang="en-US" sz="1400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rPr>
              <a:t>同</a:t>
            </a:r>
            <a:r>
              <a:rPr lang="en-US" altLang="zh-CN" sz="1400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rPr>
              <a:t>端“作业考试”</a:t>
            </a:r>
            <a:endParaRPr lang="en-US" sz="1400" dirty="0">
              <a:solidFill>
                <a:srgbClr val="FF0000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/>
          <p:nvPr/>
        </p:nvSpPr>
        <p:spPr>
          <a:xfrm>
            <a:off x="7854335" y="3174178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问答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参与本课程平台互动讨论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7" name="TextBox 13"/>
          <p:cNvSpPr txBox="1"/>
          <p:nvPr/>
        </p:nvSpPr>
        <p:spPr>
          <a:xfrm>
            <a:off x="7822697" y="4795845"/>
            <a:ext cx="3697638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在线教程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观看本课程视频内容（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端课通过点击课程名观看）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8" name="TextBox 13"/>
          <p:cNvSpPr txBox="1"/>
          <p:nvPr/>
        </p:nvSpPr>
        <p:spPr>
          <a:xfrm>
            <a:off x="7854335" y="3886643"/>
            <a:ext cx="3876221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课程信息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本课程教学大纲，课程背景，课程目标，课程设计原则（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端可通过点击课程名查看）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9" name="TextBox 13"/>
          <p:cNvSpPr txBox="1"/>
          <p:nvPr/>
        </p:nvSpPr>
        <p:spPr>
          <a:xfrm>
            <a:off x="7799883" y="5649469"/>
            <a:ext cx="4032865" cy="4305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课程安排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本校自定义调整的运行时间及成绩比例</a:t>
            </a:r>
            <a:endParaRPr lang="en-US" sz="1400" dirty="0">
              <a:solidFill>
                <a:srgbClr val="FF0000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80264" y="156809"/>
            <a:ext cx="2730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32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端功能键</a:t>
            </a:r>
            <a:endParaRPr lang="zh-CN" altLang="en-US" sz="32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22405" y="156809"/>
            <a:ext cx="2730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端功能键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99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6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6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6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6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6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6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6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66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6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66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16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66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16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66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16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7" grpId="0"/>
      <p:bldP spid="61" grpId="0"/>
      <p:bldP spid="63" grpId="0"/>
      <p:bldP spid="64" grpId="0"/>
      <p:bldP spid="67" grpId="0"/>
      <p:bldP spid="68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7222709" cy="6858000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03697" y="1871353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05.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教师自助功能操作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707599" y="1291224"/>
            <a:ext cx="3771422" cy="3775172"/>
            <a:chOff x="7223615" y="2244633"/>
            <a:chExt cx="3771422" cy="3775172"/>
          </a:xfrm>
        </p:grpSpPr>
        <p:sp>
          <p:nvSpPr>
            <p:cNvPr id="20" name="Freeform 66"/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7223615" y="2244633"/>
              <a:ext cx="3771421" cy="3775172"/>
            </a:xfrm>
            <a:custGeom>
              <a:avLst/>
              <a:gdLst/>
              <a:ahLst/>
              <a:cxnLst>
                <a:cxn ang="0">
                  <a:pos x="277" y="553"/>
                </a:cxn>
                <a:cxn ang="0">
                  <a:pos x="0" y="277"/>
                </a:cxn>
                <a:cxn ang="0">
                  <a:pos x="277" y="0"/>
                </a:cxn>
                <a:cxn ang="0">
                  <a:pos x="553" y="277"/>
                </a:cxn>
                <a:cxn ang="0">
                  <a:pos x="277" y="553"/>
                </a:cxn>
                <a:cxn ang="0">
                  <a:pos x="277" y="30"/>
                </a:cxn>
                <a:cxn ang="0">
                  <a:pos x="30" y="277"/>
                </a:cxn>
                <a:cxn ang="0">
                  <a:pos x="277" y="523"/>
                </a:cxn>
                <a:cxn ang="0">
                  <a:pos x="524" y="277"/>
                </a:cxn>
                <a:cxn ang="0">
                  <a:pos x="277" y="30"/>
                </a:cxn>
              </a:cxnLst>
              <a:rect l="0" t="0" r="r" b="b"/>
              <a:pathLst>
                <a:path w="553" h="553">
                  <a:moveTo>
                    <a:pt x="277" y="553"/>
                  </a:moveTo>
                  <a:cubicBezTo>
                    <a:pt x="124" y="553"/>
                    <a:pt x="0" y="429"/>
                    <a:pt x="0" y="277"/>
                  </a:cubicBezTo>
                  <a:cubicBezTo>
                    <a:pt x="0" y="124"/>
                    <a:pt x="124" y="0"/>
                    <a:pt x="277" y="0"/>
                  </a:cubicBezTo>
                  <a:cubicBezTo>
                    <a:pt x="429" y="0"/>
                    <a:pt x="553" y="124"/>
                    <a:pt x="553" y="277"/>
                  </a:cubicBezTo>
                  <a:cubicBezTo>
                    <a:pt x="553" y="429"/>
                    <a:pt x="429" y="553"/>
                    <a:pt x="277" y="553"/>
                  </a:cubicBezTo>
                  <a:close/>
                  <a:moveTo>
                    <a:pt x="277" y="30"/>
                  </a:moveTo>
                  <a:cubicBezTo>
                    <a:pt x="141" y="30"/>
                    <a:pt x="30" y="141"/>
                    <a:pt x="30" y="277"/>
                  </a:cubicBezTo>
                  <a:cubicBezTo>
                    <a:pt x="30" y="413"/>
                    <a:pt x="141" y="523"/>
                    <a:pt x="277" y="523"/>
                  </a:cubicBezTo>
                  <a:cubicBezTo>
                    <a:pt x="413" y="523"/>
                    <a:pt x="524" y="413"/>
                    <a:pt x="524" y="277"/>
                  </a:cubicBezTo>
                  <a:cubicBezTo>
                    <a:pt x="524" y="141"/>
                    <a:pt x="413" y="30"/>
                    <a:pt x="277" y="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/>
            </a:p>
          </p:txBody>
        </p:sp>
        <p:sp>
          <p:nvSpPr>
            <p:cNvPr id="21" name="Freeform 67"/>
            <p:cNvSpPr/>
            <p:nvPr>
              <p:custDataLst>
                <p:tags r:id="rId2"/>
              </p:custDataLst>
            </p:nvPr>
          </p:nvSpPr>
          <p:spPr bwMode="auto">
            <a:xfrm flipH="1">
              <a:off x="9105577" y="2244633"/>
              <a:ext cx="1889460" cy="1889460"/>
            </a:xfrm>
            <a:custGeom>
              <a:avLst/>
              <a:gdLst/>
              <a:ahLst/>
              <a:cxnLst>
                <a:cxn ang="0">
                  <a:pos x="30" y="277"/>
                </a:cxn>
                <a:cxn ang="0">
                  <a:pos x="0" y="277"/>
                </a:cxn>
                <a:cxn ang="0">
                  <a:pos x="277" y="0"/>
                </a:cxn>
                <a:cxn ang="0">
                  <a:pos x="277" y="30"/>
                </a:cxn>
                <a:cxn ang="0">
                  <a:pos x="30" y="277"/>
                </a:cxn>
              </a:cxnLst>
              <a:rect l="0" t="0" r="r" b="b"/>
              <a:pathLst>
                <a:path w="277" h="277">
                  <a:moveTo>
                    <a:pt x="30" y="277"/>
                  </a:moveTo>
                  <a:cubicBezTo>
                    <a:pt x="0" y="277"/>
                    <a:pt x="0" y="277"/>
                    <a:pt x="0" y="277"/>
                  </a:cubicBezTo>
                  <a:cubicBezTo>
                    <a:pt x="0" y="124"/>
                    <a:pt x="124" y="0"/>
                    <a:pt x="277" y="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141" y="30"/>
                    <a:pt x="30" y="141"/>
                    <a:pt x="30" y="277"/>
                  </a:cubicBez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 dirty="0"/>
            </a:p>
          </p:txBody>
        </p:sp>
        <p:sp>
          <p:nvSpPr>
            <p:cNvPr id="25" name="Freeform 68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579762" y="2604530"/>
              <a:ext cx="3055377" cy="3059125"/>
            </a:xfrm>
            <a:custGeom>
              <a:avLst/>
              <a:gdLst/>
              <a:ahLst/>
              <a:cxnLst>
                <a:cxn ang="0">
                  <a:pos x="224" y="448"/>
                </a:cxn>
                <a:cxn ang="0">
                  <a:pos x="0" y="224"/>
                </a:cxn>
                <a:cxn ang="0">
                  <a:pos x="224" y="0"/>
                </a:cxn>
                <a:cxn ang="0">
                  <a:pos x="448" y="224"/>
                </a:cxn>
                <a:cxn ang="0">
                  <a:pos x="224" y="448"/>
                </a:cxn>
                <a:cxn ang="0">
                  <a:pos x="224" y="29"/>
                </a:cxn>
                <a:cxn ang="0">
                  <a:pos x="29" y="224"/>
                </a:cxn>
                <a:cxn ang="0">
                  <a:pos x="224" y="418"/>
                </a:cxn>
                <a:cxn ang="0">
                  <a:pos x="418" y="224"/>
                </a:cxn>
                <a:cxn ang="0">
                  <a:pos x="224" y="29"/>
                </a:cxn>
              </a:cxnLst>
              <a:rect l="0" t="0" r="r" b="b"/>
              <a:pathLst>
                <a:path w="448" h="448">
                  <a:moveTo>
                    <a:pt x="224" y="448"/>
                  </a:moveTo>
                  <a:cubicBezTo>
                    <a:pt x="100" y="448"/>
                    <a:pt x="0" y="347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7" y="0"/>
                    <a:pt x="448" y="100"/>
                    <a:pt x="448" y="224"/>
                  </a:cubicBezTo>
                  <a:cubicBezTo>
                    <a:pt x="448" y="347"/>
                    <a:pt x="347" y="448"/>
                    <a:pt x="224" y="448"/>
                  </a:cubicBezTo>
                  <a:close/>
                  <a:moveTo>
                    <a:pt x="224" y="29"/>
                  </a:moveTo>
                  <a:cubicBezTo>
                    <a:pt x="116" y="29"/>
                    <a:pt x="29" y="116"/>
                    <a:pt x="29" y="224"/>
                  </a:cubicBezTo>
                  <a:cubicBezTo>
                    <a:pt x="29" y="331"/>
                    <a:pt x="116" y="418"/>
                    <a:pt x="224" y="418"/>
                  </a:cubicBezTo>
                  <a:cubicBezTo>
                    <a:pt x="331" y="418"/>
                    <a:pt x="418" y="331"/>
                    <a:pt x="418" y="224"/>
                  </a:cubicBezTo>
                  <a:cubicBezTo>
                    <a:pt x="418" y="116"/>
                    <a:pt x="331" y="29"/>
                    <a:pt x="224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/>
            </a:p>
          </p:txBody>
        </p:sp>
        <p:sp>
          <p:nvSpPr>
            <p:cNvPr id="26" name="Freeform 69"/>
            <p:cNvSpPr/>
            <p:nvPr>
              <p:custDataLst>
                <p:tags r:id="rId4"/>
              </p:custDataLst>
            </p:nvPr>
          </p:nvSpPr>
          <p:spPr bwMode="auto">
            <a:xfrm flipH="1">
              <a:off x="9105576" y="2604530"/>
              <a:ext cx="1529563" cy="3059125"/>
            </a:xfrm>
            <a:custGeom>
              <a:avLst/>
              <a:gdLst/>
              <a:ahLst/>
              <a:cxnLst>
                <a:cxn ang="0">
                  <a:pos x="224" y="448"/>
                </a:cxn>
                <a:cxn ang="0">
                  <a:pos x="0" y="224"/>
                </a:cxn>
                <a:cxn ang="0">
                  <a:pos x="224" y="0"/>
                </a:cxn>
                <a:cxn ang="0">
                  <a:pos x="224" y="29"/>
                </a:cxn>
                <a:cxn ang="0">
                  <a:pos x="29" y="224"/>
                </a:cxn>
                <a:cxn ang="0">
                  <a:pos x="224" y="418"/>
                </a:cxn>
                <a:cxn ang="0">
                  <a:pos x="224" y="448"/>
                </a:cxn>
              </a:cxnLst>
              <a:rect l="0" t="0" r="r" b="b"/>
              <a:pathLst>
                <a:path w="224" h="448">
                  <a:moveTo>
                    <a:pt x="224" y="448"/>
                  </a:moveTo>
                  <a:cubicBezTo>
                    <a:pt x="100" y="448"/>
                    <a:pt x="0" y="347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224" y="29"/>
                    <a:pt x="224" y="29"/>
                    <a:pt x="224" y="29"/>
                  </a:cubicBezTo>
                  <a:cubicBezTo>
                    <a:pt x="116" y="29"/>
                    <a:pt x="29" y="116"/>
                    <a:pt x="29" y="224"/>
                  </a:cubicBezTo>
                  <a:cubicBezTo>
                    <a:pt x="29" y="331"/>
                    <a:pt x="116" y="418"/>
                    <a:pt x="224" y="418"/>
                  </a:cubicBezTo>
                  <a:lnTo>
                    <a:pt x="224" y="448"/>
                  </a:ln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/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7939661" y="2960678"/>
              <a:ext cx="2339331" cy="2343081"/>
            </a:xfrm>
            <a:custGeom>
              <a:avLst/>
              <a:gdLst/>
              <a:ahLst/>
              <a:cxnLst>
                <a:cxn ang="0">
                  <a:pos x="172" y="343"/>
                </a:cxn>
                <a:cxn ang="0">
                  <a:pos x="0" y="172"/>
                </a:cxn>
                <a:cxn ang="0">
                  <a:pos x="172" y="0"/>
                </a:cxn>
                <a:cxn ang="0">
                  <a:pos x="343" y="172"/>
                </a:cxn>
                <a:cxn ang="0">
                  <a:pos x="172" y="343"/>
                </a:cxn>
                <a:cxn ang="0">
                  <a:pos x="172" y="29"/>
                </a:cxn>
                <a:cxn ang="0">
                  <a:pos x="30" y="172"/>
                </a:cxn>
                <a:cxn ang="0">
                  <a:pos x="172" y="314"/>
                </a:cxn>
                <a:cxn ang="0">
                  <a:pos x="314" y="172"/>
                </a:cxn>
                <a:cxn ang="0">
                  <a:pos x="172" y="29"/>
                </a:cxn>
              </a:cxnLst>
              <a:rect l="0" t="0" r="r" b="b"/>
              <a:pathLst>
                <a:path w="343" h="343">
                  <a:moveTo>
                    <a:pt x="172" y="343"/>
                  </a:moveTo>
                  <a:cubicBezTo>
                    <a:pt x="77" y="343"/>
                    <a:pt x="0" y="266"/>
                    <a:pt x="0" y="172"/>
                  </a:cubicBezTo>
                  <a:cubicBezTo>
                    <a:pt x="0" y="77"/>
                    <a:pt x="77" y="0"/>
                    <a:pt x="172" y="0"/>
                  </a:cubicBezTo>
                  <a:cubicBezTo>
                    <a:pt x="266" y="0"/>
                    <a:pt x="343" y="77"/>
                    <a:pt x="343" y="172"/>
                  </a:cubicBezTo>
                  <a:cubicBezTo>
                    <a:pt x="343" y="266"/>
                    <a:pt x="266" y="343"/>
                    <a:pt x="172" y="343"/>
                  </a:cubicBezTo>
                  <a:close/>
                  <a:moveTo>
                    <a:pt x="172" y="29"/>
                  </a:moveTo>
                  <a:cubicBezTo>
                    <a:pt x="93" y="29"/>
                    <a:pt x="30" y="93"/>
                    <a:pt x="30" y="172"/>
                  </a:cubicBezTo>
                  <a:cubicBezTo>
                    <a:pt x="30" y="250"/>
                    <a:pt x="93" y="314"/>
                    <a:pt x="172" y="314"/>
                  </a:cubicBezTo>
                  <a:cubicBezTo>
                    <a:pt x="250" y="314"/>
                    <a:pt x="314" y="250"/>
                    <a:pt x="314" y="172"/>
                  </a:cubicBezTo>
                  <a:cubicBezTo>
                    <a:pt x="314" y="93"/>
                    <a:pt x="250" y="29"/>
                    <a:pt x="172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/>
            </a:p>
          </p:txBody>
        </p:sp>
        <p:sp>
          <p:nvSpPr>
            <p:cNvPr id="28" name="Freeform 71"/>
            <p:cNvSpPr/>
            <p:nvPr>
              <p:custDataLst>
                <p:tags r:id="rId6"/>
              </p:custDataLst>
            </p:nvPr>
          </p:nvSpPr>
          <p:spPr bwMode="auto">
            <a:xfrm flipH="1">
              <a:off x="7939661" y="2960678"/>
              <a:ext cx="2339331" cy="2343081"/>
            </a:xfrm>
            <a:custGeom>
              <a:avLst/>
              <a:gdLst/>
              <a:ahLst/>
              <a:cxnLst>
                <a:cxn ang="0">
                  <a:pos x="172" y="343"/>
                </a:cxn>
                <a:cxn ang="0">
                  <a:pos x="0" y="172"/>
                </a:cxn>
                <a:cxn ang="0">
                  <a:pos x="172" y="0"/>
                </a:cxn>
                <a:cxn ang="0">
                  <a:pos x="172" y="29"/>
                </a:cxn>
                <a:cxn ang="0">
                  <a:pos x="30" y="172"/>
                </a:cxn>
                <a:cxn ang="0">
                  <a:pos x="172" y="314"/>
                </a:cxn>
                <a:cxn ang="0">
                  <a:pos x="314" y="172"/>
                </a:cxn>
                <a:cxn ang="0">
                  <a:pos x="343" y="172"/>
                </a:cxn>
                <a:cxn ang="0">
                  <a:pos x="172" y="343"/>
                </a:cxn>
              </a:cxnLst>
              <a:rect l="0" t="0" r="r" b="b"/>
              <a:pathLst>
                <a:path w="343" h="343">
                  <a:moveTo>
                    <a:pt x="172" y="343"/>
                  </a:moveTo>
                  <a:cubicBezTo>
                    <a:pt x="77" y="343"/>
                    <a:pt x="0" y="266"/>
                    <a:pt x="0" y="172"/>
                  </a:cubicBezTo>
                  <a:cubicBezTo>
                    <a:pt x="0" y="77"/>
                    <a:pt x="77" y="0"/>
                    <a:pt x="172" y="0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93" y="29"/>
                    <a:pt x="30" y="93"/>
                    <a:pt x="30" y="172"/>
                  </a:cubicBezTo>
                  <a:cubicBezTo>
                    <a:pt x="30" y="250"/>
                    <a:pt x="93" y="314"/>
                    <a:pt x="172" y="314"/>
                  </a:cubicBezTo>
                  <a:cubicBezTo>
                    <a:pt x="250" y="314"/>
                    <a:pt x="314" y="250"/>
                    <a:pt x="314" y="172"/>
                  </a:cubicBezTo>
                  <a:cubicBezTo>
                    <a:pt x="343" y="172"/>
                    <a:pt x="343" y="172"/>
                    <a:pt x="343" y="172"/>
                  </a:cubicBezTo>
                  <a:cubicBezTo>
                    <a:pt x="343" y="266"/>
                    <a:pt x="266" y="343"/>
                    <a:pt x="172" y="343"/>
                  </a:cubicBez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/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8295808" y="3316827"/>
              <a:ext cx="1627035" cy="1630785"/>
            </a:xfrm>
            <a:custGeom>
              <a:avLst/>
              <a:gdLst/>
              <a:ahLst/>
              <a:cxnLst>
                <a:cxn ang="0">
                  <a:pos x="120" y="239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239" y="120"/>
                </a:cxn>
                <a:cxn ang="0">
                  <a:pos x="120" y="239"/>
                </a:cxn>
                <a:cxn ang="0">
                  <a:pos x="120" y="30"/>
                </a:cxn>
                <a:cxn ang="0">
                  <a:pos x="30" y="120"/>
                </a:cxn>
                <a:cxn ang="0">
                  <a:pos x="120" y="209"/>
                </a:cxn>
                <a:cxn ang="0">
                  <a:pos x="210" y="120"/>
                </a:cxn>
                <a:cxn ang="0">
                  <a:pos x="120" y="30"/>
                </a:cxn>
              </a:cxnLst>
              <a:rect l="0" t="0" r="r" b="b"/>
              <a:pathLst>
                <a:path w="239" h="239">
                  <a:moveTo>
                    <a:pt x="120" y="239"/>
                  </a:moveTo>
                  <a:cubicBezTo>
                    <a:pt x="54" y="239"/>
                    <a:pt x="0" y="185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39" y="54"/>
                    <a:pt x="239" y="120"/>
                  </a:cubicBezTo>
                  <a:cubicBezTo>
                    <a:pt x="239" y="185"/>
                    <a:pt x="186" y="239"/>
                    <a:pt x="120" y="239"/>
                  </a:cubicBezTo>
                  <a:close/>
                  <a:moveTo>
                    <a:pt x="120" y="30"/>
                  </a:moveTo>
                  <a:cubicBezTo>
                    <a:pt x="70" y="30"/>
                    <a:pt x="30" y="70"/>
                    <a:pt x="30" y="120"/>
                  </a:cubicBezTo>
                  <a:cubicBezTo>
                    <a:pt x="30" y="169"/>
                    <a:pt x="70" y="209"/>
                    <a:pt x="120" y="209"/>
                  </a:cubicBezTo>
                  <a:cubicBezTo>
                    <a:pt x="169" y="209"/>
                    <a:pt x="210" y="169"/>
                    <a:pt x="210" y="120"/>
                  </a:cubicBezTo>
                  <a:cubicBezTo>
                    <a:pt x="210" y="70"/>
                    <a:pt x="169" y="30"/>
                    <a:pt x="120" y="30"/>
                  </a:cubicBez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/>
            </a:p>
          </p:txBody>
        </p:sp>
      </p:grp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998817" y="3180859"/>
            <a:ext cx="5436093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一、自助导入学生功能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二、自定义运行时间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220" y="229870"/>
            <a:ext cx="75920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自助导入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学生适用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5"/>
          <p:cNvSpPr txBox="1"/>
          <p:nvPr/>
        </p:nvSpPr>
        <p:spPr>
          <a:xfrm>
            <a:off x="1074192" y="1825938"/>
            <a:ext cx="100436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目前针对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选课老师、助教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支持导入学生功能。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同时，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针对既是开课老师，又是选课老师</a:t>
            </a: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提供此功能，但是仅</a:t>
            </a: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限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处理本校导入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自助导入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443865" y="1162685"/>
            <a:ext cx="11283315" cy="26289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在老师新版学堂-点击学籍管理，会跳转至班级列表页面；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0550" y="1940560"/>
            <a:ext cx="10483850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自助导入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442595" y="4848225"/>
            <a:ext cx="11283950" cy="152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点击【导入学生】后，先下载导入模板，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再按照要求操作：如要导入现有的班级中，则需要和学堂列表中的【班级名称】一模一样，学生姓名和学生学号请保证输入正确，表格正确导入即可；请注意课程的运行时间结束了，则不能导入。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4500" y="1162685"/>
            <a:ext cx="5563235" cy="28606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07735" y="1162685"/>
            <a:ext cx="5718810" cy="36830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自助导入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3865" y="1162685"/>
            <a:ext cx="9008110" cy="27514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10" name="矩形 3"/>
          <p:cNvSpPr/>
          <p:nvPr>
            <p:custDataLst>
              <p:tags r:id="rId5"/>
            </p:custDataLst>
          </p:nvPr>
        </p:nvSpPr>
        <p:spPr>
          <a:xfrm>
            <a:off x="443865" y="3873500"/>
            <a:ext cx="11283950" cy="152971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下载模板后，按照要求填写姓名学号和班级信息（如需导入平台原班级内，班级名称必须和平台班级名称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一模一样，导入支持新建班级，只要在导入的表格中写好新的班级名称，则该班级就会创建成功。）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自助导入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>
            <p:custDataLst>
              <p:tags r:id="rId3"/>
            </p:custDataLst>
          </p:nvPr>
        </p:nvSpPr>
        <p:spPr>
          <a:xfrm>
            <a:off x="443230" y="4138930"/>
            <a:ext cx="11283950" cy="105029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导入后，会展示出本次导入**条，成功多少条，失败多少条，如果是失败则支持下载异常表格，修改异常表格后，重新导入即可。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3230" y="1408430"/>
            <a:ext cx="5436235" cy="2730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64835" y="1408430"/>
            <a:ext cx="6062345" cy="2729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5"/>
          <p:cNvSpPr txBox="1"/>
          <p:nvPr/>
        </p:nvSpPr>
        <p:spPr>
          <a:xfrm>
            <a:off x="1074192" y="1825938"/>
            <a:ext cx="1004361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教师端无需自行注册，账号由智慧树网根据学校提供的选课老师信息（工号，姓名，手机号码，所属学院）统一进行配置。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账号为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，初始密码为“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Zhihuishu@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工号或手机号后六位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”。若登录时显示账号密码不正确，则直接点击右下角“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忘记密码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”重设即可。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与A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教师端账号是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共享的，W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端的操作可在A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上同步体现。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自助导入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>
            <p:custDataLst>
              <p:tags r:id="rId3"/>
            </p:custDataLst>
          </p:nvPr>
        </p:nvSpPr>
        <p:spPr>
          <a:xfrm>
            <a:off x="443230" y="4083050"/>
            <a:ext cx="11283950" cy="105029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异常表格中，导入失败的数据会显示红字，修改后把【导入异常信息】列去掉，再重新导入即可，请注意不可以导入重复数据，不可以导入为空数据。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4025" y="1162685"/>
            <a:ext cx="8591550" cy="275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220" y="229870"/>
            <a:ext cx="68719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自助删除班级和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>
            <p:custDataLst>
              <p:tags r:id="rId3"/>
            </p:custDataLst>
          </p:nvPr>
        </p:nvSpPr>
        <p:spPr>
          <a:xfrm>
            <a:off x="443865" y="4775835"/>
            <a:ext cx="11283950" cy="57086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删除班级：班级中如存在学生则不允许删除！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2967990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异常表格中，导入失败的数据会显示红字，修改后把【导入异常信息】列去掉，再重新导入即可，请注</a:t>
            </a:r>
            <a:endParaRPr lang="zh-CN" altLang="en-US"/>
          </a:p>
          <a:p>
            <a:r>
              <a:rPr lang="zh-CN" altLang="en-US"/>
              <a:t>意不可以导入重复数据，不可以导入为空数据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3230" y="1162685"/>
            <a:ext cx="8420100" cy="361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220" y="229870"/>
            <a:ext cx="68389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自助删除班级和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>
            <p:custDataLst>
              <p:tags r:id="rId3"/>
            </p:custDataLst>
          </p:nvPr>
        </p:nvSpPr>
        <p:spPr>
          <a:xfrm>
            <a:off x="443865" y="4775835"/>
            <a:ext cx="11283950" cy="105029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删除学生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——对于【已报到】的学生不允许删除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3865" y="1162685"/>
            <a:ext cx="8540750" cy="358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220" y="229870"/>
            <a:ext cx="7721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自助删除班级和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>
            <p:custDataLst>
              <p:tags r:id="rId3"/>
            </p:custDataLst>
          </p:nvPr>
        </p:nvSpPr>
        <p:spPr>
          <a:xfrm>
            <a:off x="443865" y="3960495"/>
            <a:ext cx="11283950" cy="152971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删除学生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——【未报到】的学生可以删除，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同时，对于【未报到】的学生也支持批量删除，勾选要删除的学生，操作同单个删除。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3865" y="1162685"/>
            <a:ext cx="5886450" cy="2505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44870" y="1106170"/>
            <a:ext cx="5782945" cy="2560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220" y="229870"/>
            <a:ext cx="66382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换班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>
            <p:custDataLst>
              <p:tags r:id="rId3"/>
            </p:custDataLst>
          </p:nvPr>
        </p:nvSpPr>
        <p:spPr>
          <a:xfrm>
            <a:off x="443865" y="3960495"/>
            <a:ext cx="11283950" cy="152971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换班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——已报到和未报到的学生都可以换班，点击【换班】后，选择要换去的班级即可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6885" y="1162685"/>
            <a:ext cx="5467985" cy="24041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857240" y="1185545"/>
            <a:ext cx="5869940" cy="2586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220" y="229870"/>
            <a:ext cx="66382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换班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>
            <p:custDataLst>
              <p:tags r:id="rId3"/>
            </p:custDataLst>
          </p:nvPr>
        </p:nvSpPr>
        <p:spPr>
          <a:xfrm>
            <a:off x="443865" y="4189730"/>
            <a:ext cx="11283950" cy="1861185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换班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——请注意无论是同学所在的班级，还是想要换过去的班级，只要有一个班级运行时间结束了，则不能再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更换；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——批量换班逻辑同单个换班，选择好同学后操作即可。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3865" y="1162685"/>
            <a:ext cx="8938895" cy="302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220" y="229870"/>
            <a:ext cx="71945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05-2.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自定义运行时间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>
            <p:custDataLst>
              <p:tags r:id="rId3"/>
            </p:custDataLst>
          </p:nvPr>
        </p:nvSpPr>
        <p:spPr>
          <a:xfrm>
            <a:off x="443865" y="4544060"/>
            <a:ext cx="11283950" cy="1506855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自定义运行时间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从【运行设置】按钮进去，找到对应课程栏目点开设置项对应班级勾选进行自定义时间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10030" y="1162685"/>
            <a:ext cx="8842375" cy="3448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220" y="229870"/>
            <a:ext cx="71945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05-2.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自定义运行时间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>
            <p:custDataLst>
              <p:tags r:id="rId3"/>
            </p:custDataLst>
          </p:nvPr>
        </p:nvSpPr>
        <p:spPr>
          <a:xfrm>
            <a:off x="443865" y="4544060"/>
            <a:ext cx="11283950" cy="1364615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自定义运行时间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找到【设置】选项中【班级运行设置】进去，进行相应时间设置；注意课程是【线下考试】类型的无法再进行班级自定义时间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设置！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4995" y="1273810"/>
            <a:ext cx="11002010" cy="327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220" y="229870"/>
            <a:ext cx="71945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05-2.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自定义运行时间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>
            <p:custDataLst>
              <p:tags r:id="rId3"/>
            </p:custDataLst>
          </p:nvPr>
        </p:nvSpPr>
        <p:spPr>
          <a:xfrm>
            <a:off x="443230" y="5036185"/>
            <a:ext cx="11283950" cy="1364615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自定义运行时间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按提示设置班级自定义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82335" y="2286000"/>
            <a:ext cx="3346450" cy="15367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7850" y="1261745"/>
            <a:ext cx="5404485" cy="37744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220" y="229870"/>
            <a:ext cx="71945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05-2.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自定义运行时间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>
            <p:custDataLst>
              <p:tags r:id="rId3"/>
            </p:custDataLst>
          </p:nvPr>
        </p:nvSpPr>
        <p:spPr>
          <a:xfrm>
            <a:off x="443230" y="3503930"/>
            <a:ext cx="11283950" cy="1364615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自定义运行时间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设置结束后务必到【操作日志】中查看设置是否成功，如有问题请及时联系智慧树工作人员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7220" y="1226820"/>
            <a:ext cx="10592435" cy="21704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587375" y="1433195"/>
            <a:ext cx="6184900" cy="5128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进入智慧树官网：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www.zhihuishu.com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点击登录，输入账号（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），初始密码（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Zhihuishu@教工号或手机号后6位（若小于等于6位，则为全部教工号/手机号后6位）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），若登录时显示账号密码不正确，则直接点击右下角“忘记密码”重设即可。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3693" y="1162974"/>
            <a:ext cx="3833192" cy="5082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随时助力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580212" y="1671753"/>
            <a:ext cx="3397250" cy="47675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有任何疑问可咨询智慧树平台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在线客服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（蓝框所示）。平台使用操作说明请点击图中红色框所示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。观看学生/教师操作说明。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更可以通过微信小程序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，使用自助查询，常见问题自己可快速解决；也可以通过微信客服咨询，随时随地助力平台使用。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20" y="4014381"/>
            <a:ext cx="2338274" cy="233827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91070" y="1428750"/>
            <a:ext cx="3170555" cy="5380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2449" y="4925085"/>
            <a:ext cx="1219200" cy="14001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2376828" y="5222641"/>
            <a:ext cx="751136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进入登录状态后，点击姓名左侧的“我的学堂”即可进入功能界面，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可以在教师端自由切换为学生端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7" y="1267459"/>
            <a:ext cx="10079115" cy="375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631565" y="5019040"/>
            <a:ext cx="520700" cy="2241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3865" y="1250315"/>
            <a:ext cx="11228705" cy="5150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1302385"/>
            <a:ext cx="5121275" cy="2586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67460" y="4373880"/>
            <a:ext cx="3669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点击笔记本样式按钮可查看本校运行时间，成绩比例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920" y="1859915"/>
            <a:ext cx="6017260" cy="3843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8495" y="1460500"/>
            <a:ext cx="10591800" cy="393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54"/>
          <p:cNvCxnSpPr/>
          <p:nvPr/>
        </p:nvCxnSpPr>
        <p:spPr>
          <a:xfrm>
            <a:off x="779763" y="4500978"/>
            <a:ext cx="10477122" cy="0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12192000" cy="1731146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656272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平台操作与课程运行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ardrop 29"/>
          <p:cNvSpPr/>
          <p:nvPr/>
        </p:nvSpPr>
        <p:spPr>
          <a:xfrm rot="8100000">
            <a:off x="1144168" y="2485724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30"/>
          <p:cNvSpPr/>
          <p:nvPr/>
        </p:nvSpPr>
        <p:spPr>
          <a:xfrm>
            <a:off x="1199086" y="2529600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ardrop 29"/>
          <p:cNvSpPr/>
          <p:nvPr/>
        </p:nvSpPr>
        <p:spPr>
          <a:xfrm rot="8100000">
            <a:off x="3186031" y="2485723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30"/>
          <p:cNvSpPr/>
          <p:nvPr/>
        </p:nvSpPr>
        <p:spPr>
          <a:xfrm>
            <a:off x="3240949" y="2529599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ardrop 29"/>
          <p:cNvSpPr/>
          <p:nvPr/>
        </p:nvSpPr>
        <p:spPr>
          <a:xfrm rot="8100000">
            <a:off x="5469518" y="2485724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30"/>
          <p:cNvSpPr/>
          <p:nvPr/>
        </p:nvSpPr>
        <p:spPr>
          <a:xfrm>
            <a:off x="5524436" y="2529600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ardrop 29"/>
          <p:cNvSpPr/>
          <p:nvPr/>
        </p:nvSpPr>
        <p:spPr>
          <a:xfrm rot="8100000">
            <a:off x="7511381" y="2485723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30"/>
          <p:cNvSpPr/>
          <p:nvPr/>
        </p:nvSpPr>
        <p:spPr>
          <a:xfrm>
            <a:off x="7566299" y="2529599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ardrop 29"/>
          <p:cNvSpPr/>
          <p:nvPr/>
        </p:nvSpPr>
        <p:spPr>
          <a:xfrm rot="8100000">
            <a:off x="9553244" y="2485723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30"/>
          <p:cNvSpPr/>
          <p:nvPr/>
        </p:nvSpPr>
        <p:spPr>
          <a:xfrm>
            <a:off x="9608162" y="2529599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2"/>
          <p:cNvSpPr txBox="1">
            <a:spLocks noChangeArrowheads="1"/>
          </p:cNvSpPr>
          <p:nvPr/>
        </p:nvSpPr>
        <p:spPr bwMode="auto">
          <a:xfrm flipH="1">
            <a:off x="1094639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endParaRPr lang="en-US" altLang="zh-CN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导学课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 flipH="1">
            <a:off x="3153553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</a:t>
            </a:r>
            <a:endParaRPr lang="en-US" altLang="zh-CN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学习管理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"/>
          <p:cNvSpPr txBox="1">
            <a:spLocks noChangeArrowheads="1"/>
          </p:cNvSpPr>
          <p:nvPr/>
        </p:nvSpPr>
        <p:spPr bwMode="auto">
          <a:xfrm flipH="1">
            <a:off x="5426420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br>
              <a:rPr lang="en-US" altLang="zh-CN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查看批阅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"/>
          <p:cNvSpPr txBox="1">
            <a:spLocks noChangeArrowheads="1"/>
          </p:cNvSpPr>
          <p:nvPr/>
        </p:nvSpPr>
        <p:spPr bwMode="auto">
          <a:xfrm flipH="1">
            <a:off x="7460157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问答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"/>
          <p:cNvSpPr txBox="1">
            <a:spLocks noChangeArrowheads="1"/>
          </p:cNvSpPr>
          <p:nvPr/>
        </p:nvSpPr>
        <p:spPr bwMode="auto">
          <a:xfrm flipH="1">
            <a:off x="9502020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</a:t>
            </a:r>
            <a:br>
              <a:rPr lang="en-US" altLang="zh-CN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19.xml><?xml version="1.0" encoding="utf-8"?>
<p:tagLst xmlns:p="http://schemas.openxmlformats.org/presentationml/2006/main">
  <p:tag name="KSO_WM_BEAUTIFY_FLAG" val=""/>
  <p:tag name="KSO_WM_UNIT_PLACING_PICTURE_USER_VIEWPORT" val="{&quot;height&quot;:6540,&quot;width&quot;:16510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  <p:tag name="KSO_WM_UNIT_PLACING_PICTURE_USER_VIEWPORT" val="{&quot;height&quot;:5920,&quot;width&quot;:13290}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5.xml><?xml version="1.0" encoding="utf-8"?>
<p:tagLst xmlns:p="http://schemas.openxmlformats.org/presentationml/2006/main">
  <p:tag name="KSO_WM_UNIT_PLACING_PICTURE_USER_VIEWPORT" val="{&quot;height&quot;:7485,&quot;width&quot;:18660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PP_MARK_KEY" val="48f0311f-4de5-4990-9d87-e2db8b812c2f"/>
  <p:tag name="COMMONDATA" val="eyJoZGlkIjoiNTQ5YTlhNTIzOGI0MDBjZmQxNzViMTZhODk2YWI3MmYifQ==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3451</Words>
  <Application>WPS 演示</Application>
  <PresentationFormat>宽屏</PresentationFormat>
  <Paragraphs>270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4" baseType="lpstr">
      <vt:lpstr>Arial</vt:lpstr>
      <vt:lpstr>宋体</vt:lpstr>
      <vt:lpstr>Wingdings</vt:lpstr>
      <vt:lpstr>印品黑体</vt:lpstr>
      <vt:lpstr>微软雅黑</vt:lpstr>
      <vt:lpstr>Arial Narrow</vt:lpstr>
      <vt:lpstr>黑体</vt:lpstr>
      <vt:lpstr>Calibri</vt:lpstr>
      <vt:lpstr>Wingdings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屈满华</cp:lastModifiedBy>
  <cp:revision>130</cp:revision>
  <dcterms:created xsi:type="dcterms:W3CDTF">2021-08-27T03:05:00Z</dcterms:created>
  <dcterms:modified xsi:type="dcterms:W3CDTF">2023-02-03T07:47:03Z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AB16DC431BB64B3685A92A237FAAD86C</vt:lpwstr>
  </property>
</Properties>
</file>